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2"/>
  </p:notesMasterIdLst>
  <p:sldIdLst>
    <p:sldId id="256" r:id="rId5"/>
    <p:sldId id="257" r:id="rId6"/>
    <p:sldId id="261" r:id="rId7"/>
    <p:sldId id="273" r:id="rId8"/>
    <p:sldId id="259" r:id="rId9"/>
    <p:sldId id="279" r:id="rId10"/>
    <p:sldId id="263" r:id="rId11"/>
    <p:sldId id="264" r:id="rId12"/>
    <p:sldId id="265" r:id="rId13"/>
    <p:sldId id="266" r:id="rId14"/>
    <p:sldId id="269" r:id="rId15"/>
    <p:sldId id="274" r:id="rId16"/>
    <p:sldId id="275" r:id="rId17"/>
    <p:sldId id="276" r:id="rId18"/>
    <p:sldId id="277" r:id="rId19"/>
    <p:sldId id="278" r:id="rId20"/>
    <p:sldId id="270" r:id="rId21"/>
  </p:sldIdLst>
  <p:sldSz cx="18288000" cy="10287000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Tlab 돋움 레귤러" panose="020B0600000101010101" charset="-127"/>
      <p:regular r:id="rId29"/>
    </p:embeddedFont>
    <p:embeddedFont>
      <p:font typeface="Cabin Bold" panose="020B0600000101010101" charset="0"/>
      <p:regular r:id="rId30"/>
    </p:embeddedFont>
    <p:embeddedFont>
      <p:font typeface="Tlab 돋움 레귤러 Bold" panose="020B0600000101010101" charset="-127"/>
      <p:regular r:id="rId31"/>
    </p:embeddedFont>
    <p:embeddedFont>
      <p:font typeface="Arita Buri Bold" panose="020B0600000101010101" charset="-127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8" y="1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10" Type="http://schemas.openxmlformats.org/officeDocument/2006/relationships/image" Target="../media/image15.sv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22070" y="260651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120835" y="1943100"/>
            <a:ext cx="1843903" cy="456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2400" b="1" spc="821" dirty="0" smtClean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  <a:endParaRPr lang="en-US" altLang="ko-KR" sz="2400" b="1" spc="821" dirty="0">
              <a:solidFill>
                <a:srgbClr val="4A60DD"/>
              </a:solidFill>
              <a:latin typeface="Cabin Bold"/>
              <a:ea typeface="Cabin Bold"/>
              <a:cs typeface="Cabin Bold"/>
              <a:sym typeface="Cabi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이상 트래픽 탐지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테스트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67367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81000" y="2552700"/>
            <a:ext cx="9175488" cy="2206118"/>
            <a:chOff x="0" y="0"/>
            <a:chExt cx="11275597" cy="2941491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49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81000" y="5166360"/>
            <a:ext cx="9108714" cy="2247813"/>
            <a:chOff x="0" y="0"/>
            <a:chExt cx="11222424" cy="2997084"/>
          </a:xfrm>
        </p:grpSpPr>
        <p:grpSp>
          <p:nvGrpSpPr>
            <p:cNvPr id="50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4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1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52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1793514" y="527643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센터 포함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지점 모두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full-mesh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(R3/R4 Active/Standby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0" name="Group 78">
            <a:extLst>
              <a:ext uri="{FF2B5EF4-FFF2-40B4-BE49-F238E27FC236}">
                <a16:creationId xmlns:a16="http://schemas.microsoft.com/office/drawing/2014/main" id="{8E0FB64D-E82C-CF06-D66A-0732AAA8505E}"/>
              </a:ext>
            </a:extLst>
          </p:cNvPr>
          <p:cNvGrpSpPr/>
          <p:nvPr/>
        </p:nvGrpSpPr>
        <p:grpSpPr>
          <a:xfrm>
            <a:off x="390144" y="7727403"/>
            <a:ext cx="9108714" cy="2247813"/>
            <a:chOff x="0" y="0"/>
            <a:chExt cx="11222424" cy="2997084"/>
          </a:xfrm>
        </p:grpSpPr>
        <p:grpSp>
          <p:nvGrpSpPr>
            <p:cNvPr id="61" name="Group 79">
              <a:extLst>
                <a:ext uri="{FF2B5EF4-FFF2-40B4-BE49-F238E27FC236}">
                  <a16:creationId xmlns:a16="http://schemas.microsoft.com/office/drawing/2014/main" id="{A1635CB0-4C15-8869-EC51-9D458326C7CD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65" name="Freeform 80">
                <a:extLst>
                  <a:ext uri="{FF2B5EF4-FFF2-40B4-BE49-F238E27FC236}">
                    <a16:creationId xmlns:a16="http://schemas.microsoft.com/office/drawing/2014/main" id="{48A7D2B5-B830-5124-349C-027D9482D23D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TextBox 81">
                <a:extLst>
                  <a:ext uri="{FF2B5EF4-FFF2-40B4-BE49-F238E27FC236}">
                    <a16:creationId xmlns:a16="http://schemas.microsoft.com/office/drawing/2014/main" id="{C773A8E5-45AE-43E2-5056-E6BA31A742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2" name="Group 82">
              <a:extLst>
                <a:ext uri="{FF2B5EF4-FFF2-40B4-BE49-F238E27FC236}">
                  <a16:creationId xmlns:a16="http://schemas.microsoft.com/office/drawing/2014/main" id="{1DE7C4A8-9C68-1616-FBE2-A6875C800FFC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63" name="Freeform 83">
                <a:extLst>
                  <a:ext uri="{FF2B5EF4-FFF2-40B4-BE49-F238E27FC236}">
                    <a16:creationId xmlns:a16="http://schemas.microsoft.com/office/drawing/2014/main" id="{3DE59C83-6A5A-9FD9-FC57-36CB34121754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84">
                <a:extLst>
                  <a:ext uri="{FF2B5EF4-FFF2-40B4-BE49-F238E27FC236}">
                    <a16:creationId xmlns:a16="http://schemas.microsoft.com/office/drawing/2014/main" id="{5CF8CF47-8CE3-C23A-4DFB-B69AE220BF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67" name="TextBox 15">
            <a:extLst>
              <a:ext uri="{FF2B5EF4-FFF2-40B4-BE49-F238E27FC236}">
                <a16:creationId xmlns:a16="http://schemas.microsoft.com/office/drawing/2014/main" id="{7CDD2AE3-94DF-68AF-19C8-A72CDB4614CD}"/>
              </a:ext>
            </a:extLst>
          </p:cNvPr>
          <p:cNvSpPr txBox="1"/>
          <p:nvPr/>
        </p:nvSpPr>
        <p:spPr>
          <a:xfrm>
            <a:off x="1802658" y="7837477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8" name="TextBox 20">
            <a:extLst>
              <a:ext uri="{FF2B5EF4-FFF2-40B4-BE49-F238E27FC236}">
                <a16:creationId xmlns:a16="http://schemas.microsoft.com/office/drawing/2014/main" id="{31335C72-B58A-F330-6580-FF5685DD1166}"/>
              </a:ext>
            </a:extLst>
          </p:cNvPr>
          <p:cNvSpPr txBox="1"/>
          <p:nvPr/>
        </p:nvSpPr>
        <p:spPr>
          <a:xfrm>
            <a:off x="531189" y="8581880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-&gt; Data Center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명칭 정정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ISP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라우터 수 축소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구성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0D69D-9E4B-CC88-4B4E-4A57049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F95701A8-33A1-88FC-EDB8-83F11096EB7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365B74E-BAB2-5F33-2D86-BA1A76ED1C0B}"/>
              </a:ext>
            </a:extLst>
          </p:cNvPr>
          <p:cNvSpPr txBox="1"/>
          <p:nvPr/>
        </p:nvSpPr>
        <p:spPr>
          <a:xfrm>
            <a:off x="457200" y="1790700"/>
            <a:ext cx="78486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4-2. ASA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및 </a:t>
            </a: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2261DEA2-CB7E-CC75-C9CB-E187CADE72EB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5DF21F0E-B940-5146-B8B3-28F3E1EC252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307395C7-F664-0FE5-F895-CC094D19193F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6993308D-33E3-5811-391C-CF2EC549A0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1CF53DDF-9C8B-F180-9804-29E596C9E5C3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141DD7AB-3081-8FFE-2B65-52D4BE13EE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AD1DE11-10BE-E359-6FB0-FEA4F404F0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2E33F0A9-28EF-CC07-DD0B-0143A9229CED}"/>
              </a:ext>
            </a:extLst>
          </p:cNvPr>
          <p:cNvGrpSpPr/>
          <p:nvPr/>
        </p:nvGrpSpPr>
        <p:grpSpPr>
          <a:xfrm>
            <a:off x="523974" y="5219701"/>
            <a:ext cx="9108714" cy="2057400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117A05B3-D7FF-CE8D-E061-CDA6883ECD0B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D648A78B-9D72-9381-358F-D3445F09AD5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88152B04-A12C-1D7B-1C6B-BAE3B5CBE8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C842DC3E-E131-4CE6-C73C-88D53565C8E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6607C7D6-3756-CAF2-5020-00695EB7652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0B6B1779-27E7-B15C-B8B2-0DEC93B756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C2C0C0BE-1C78-70FA-8900-A20CAE3C61A0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914F0A8-0C01-AB41-7452-988D0B95D634}"/>
              </a:ext>
            </a:extLst>
          </p:cNvPr>
          <p:cNvSpPr txBox="1"/>
          <p:nvPr/>
        </p:nvSpPr>
        <p:spPr>
          <a:xfrm>
            <a:off x="1936488" y="532977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40748AA-05CE-FC01-5397-2C3260CF4A64}"/>
              </a:ext>
            </a:extLst>
          </p:cNvPr>
          <p:cNvSpPr txBox="1"/>
          <p:nvPr/>
        </p:nvSpPr>
        <p:spPr>
          <a:xfrm>
            <a:off x="665019" y="3465275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내부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(in1, in2)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(out1, out2)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구간 설정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inside -&gt; outside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동적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</a:t>
            </a: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인터페이스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open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상태 구성 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CA0CC60-2BD6-6590-1C38-2CBA9A17362C}"/>
              </a:ext>
            </a:extLst>
          </p:cNvPr>
          <p:cNvSpPr txBox="1"/>
          <p:nvPr/>
        </p:nvSpPr>
        <p:spPr>
          <a:xfrm>
            <a:off x="665019" y="6074177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 통한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확인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(ping, 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8">
            <a:extLst>
              <a:ext uri="{FF2B5EF4-FFF2-40B4-BE49-F238E27FC236}">
                <a16:creationId xmlns:a16="http://schemas.microsoft.com/office/drawing/2014/main" id="{7370E8AD-ECB4-B9A6-6652-A4C9C4D4A187}"/>
              </a:ext>
            </a:extLst>
          </p:cNvPr>
          <p:cNvGrpSpPr/>
          <p:nvPr/>
        </p:nvGrpSpPr>
        <p:grpSpPr>
          <a:xfrm>
            <a:off x="493059" y="7658442"/>
            <a:ext cx="9108714" cy="2057400"/>
            <a:chOff x="0" y="0"/>
            <a:chExt cx="11222424" cy="2997084"/>
          </a:xfrm>
        </p:grpSpPr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F69E4423-4409-FF09-DC7B-61DE8B30684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7" name="Freeform 80">
                <a:extLst>
                  <a:ext uri="{FF2B5EF4-FFF2-40B4-BE49-F238E27FC236}">
                    <a16:creationId xmlns:a16="http://schemas.microsoft.com/office/drawing/2014/main" id="{F26D444F-A6AC-BF78-DFAE-36BE94A3DB5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27B5F2A0-CE11-34A1-C9AB-581EC2CB1C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82">
              <a:extLst>
                <a:ext uri="{FF2B5EF4-FFF2-40B4-BE49-F238E27FC236}">
                  <a16:creationId xmlns:a16="http://schemas.microsoft.com/office/drawing/2014/main" id="{A881F302-5098-BC6D-C495-8AD7FD68AEA8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5" name="Freeform 83">
                <a:extLst>
                  <a:ext uri="{FF2B5EF4-FFF2-40B4-BE49-F238E27FC236}">
                    <a16:creationId xmlns:a16="http://schemas.microsoft.com/office/drawing/2014/main" id="{5002EBC4-9370-A79B-DFB8-98EC61C5C608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4">
                <a:extLst>
                  <a:ext uri="{FF2B5EF4-FFF2-40B4-BE49-F238E27FC236}">
                    <a16:creationId xmlns:a16="http://schemas.microsoft.com/office/drawing/2014/main" id="{F67C3380-F074-34D0-3926-6419A4FDF3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06A573F-5EFC-D0C2-A597-4983AE10FB52}"/>
              </a:ext>
            </a:extLst>
          </p:cNvPr>
          <p:cNvSpPr txBox="1"/>
          <p:nvPr/>
        </p:nvSpPr>
        <p:spPr>
          <a:xfrm>
            <a:off x="1933440" y="776851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F57BCF8-2235-3D5F-AD1E-77B5D1412C82}"/>
              </a:ext>
            </a:extLst>
          </p:cNvPr>
          <p:cNvSpPr txBox="1"/>
          <p:nvPr/>
        </p:nvSpPr>
        <p:spPr>
          <a:xfrm>
            <a:off x="336176" y="857434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영역 도입 제안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포트 정책 명확화 필요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25336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4564FDBC-00C8-E18D-BC2C-3C9ACE98552A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055353AB-BD79-87A7-3A90-C8D6480ADE8A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D108FF7A-0A4A-7DFB-ECE1-CBC04C0D3B39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F51C26D6-DCFB-56F7-E1DE-34C94F76493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346843E6-0D74-4BCC-6E00-430F94DF857E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B6791E8F-DB3D-FC54-0BCC-06910F7DE1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B101927-5A8F-B999-3E2C-E1B284D259D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C259EF01-6EB5-DCE2-7B08-3546EA0D6EA9}"/>
              </a:ext>
            </a:extLst>
          </p:cNvPr>
          <p:cNvGrpSpPr/>
          <p:nvPr/>
        </p:nvGrpSpPr>
        <p:grpSpPr>
          <a:xfrm>
            <a:off x="411257" y="5194042"/>
            <a:ext cx="9108714" cy="2247813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791B13CA-130E-49D4-C2D8-115ACCB1201F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F246CFD0-D9B8-9B00-45CE-8854FA281F2D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44D46063-AD2D-BEFA-DC1C-A062B649CD6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31DD6A73-6CAD-78ED-1E61-3D3B33C3C021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219F081B-6F45-1D90-6F00-1E0F2CF93045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209BE937-BD0D-4CF6-CB3E-56C13AA87FC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D05163DB-B483-6CB6-FD9E-F071FAE8F09D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FA0D4B65-DB59-8A5D-3975-F982A698DFC9}"/>
              </a:ext>
            </a:extLst>
          </p:cNvPr>
          <p:cNvSpPr txBox="1"/>
          <p:nvPr/>
        </p:nvSpPr>
        <p:spPr>
          <a:xfrm>
            <a:off x="423449" y="6249892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접속 및 명령 실행 자동화 성공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rotuer_output_YYYYMMDD.log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생성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979C6FAE-80A2-3471-84AF-86CA314F077C}"/>
              </a:ext>
            </a:extLst>
          </p:cNvPr>
          <p:cNvSpPr txBox="1"/>
          <p:nvPr/>
        </p:nvSpPr>
        <p:spPr>
          <a:xfrm>
            <a:off x="555350" y="3488276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(crypto key, </a:t>
            </a: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domain, username)</a:t>
            </a: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sh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run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자동 실행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로컬 로그 저장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CC6DA6C1-2264-C02A-9BB2-58711182390B}"/>
              </a:ext>
            </a:extLst>
          </p:cNvPr>
          <p:cNvSpPr txBox="1"/>
          <p:nvPr/>
        </p:nvSpPr>
        <p:spPr>
          <a:xfrm>
            <a:off x="1823771" y="5304116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0" name="Group 78">
            <a:extLst>
              <a:ext uri="{FF2B5EF4-FFF2-40B4-BE49-F238E27FC236}">
                <a16:creationId xmlns:a16="http://schemas.microsoft.com/office/drawing/2014/main" id="{BC64BB26-D63A-CDA3-BCF5-0FE05F1ECB75}"/>
              </a:ext>
            </a:extLst>
          </p:cNvPr>
          <p:cNvGrpSpPr/>
          <p:nvPr/>
        </p:nvGrpSpPr>
        <p:grpSpPr>
          <a:xfrm>
            <a:off x="437164" y="7676940"/>
            <a:ext cx="9108714" cy="2247813"/>
            <a:chOff x="0" y="0"/>
            <a:chExt cx="11222424" cy="2997084"/>
          </a:xfrm>
        </p:grpSpPr>
        <p:grpSp>
          <p:nvGrpSpPr>
            <p:cNvPr id="21" name="Group 79">
              <a:extLst>
                <a:ext uri="{FF2B5EF4-FFF2-40B4-BE49-F238E27FC236}">
                  <a16:creationId xmlns:a16="http://schemas.microsoft.com/office/drawing/2014/main" id="{AADF0A28-641E-4B9B-8C91-31B8051DA63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5" name="Freeform 80">
                <a:extLst>
                  <a:ext uri="{FF2B5EF4-FFF2-40B4-BE49-F238E27FC236}">
                    <a16:creationId xmlns:a16="http://schemas.microsoft.com/office/drawing/2014/main" id="{D87A054E-D156-6FA6-C4E2-76F4E6A9F6C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1">
                <a:extLst>
                  <a:ext uri="{FF2B5EF4-FFF2-40B4-BE49-F238E27FC236}">
                    <a16:creationId xmlns:a16="http://schemas.microsoft.com/office/drawing/2014/main" id="{F260CEAA-025E-FBF6-83A1-9981E0A752F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2" name="Group 82">
              <a:extLst>
                <a:ext uri="{FF2B5EF4-FFF2-40B4-BE49-F238E27FC236}">
                  <a16:creationId xmlns:a16="http://schemas.microsoft.com/office/drawing/2014/main" id="{7C11D107-B83E-8C6D-160B-F890BEFB0669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3" name="Freeform 83">
                <a:extLst>
                  <a:ext uri="{FF2B5EF4-FFF2-40B4-BE49-F238E27FC236}">
                    <a16:creationId xmlns:a16="http://schemas.microsoft.com/office/drawing/2014/main" id="{AE165269-5BA8-4C28-94DB-427EB913D62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84">
                <a:extLst>
                  <a:ext uri="{FF2B5EF4-FFF2-40B4-BE49-F238E27FC236}">
                    <a16:creationId xmlns:a16="http://schemas.microsoft.com/office/drawing/2014/main" id="{1F0FACB2-44B2-B563-16E9-B8EB1D6F181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8" name="TextBox 15">
            <a:extLst>
              <a:ext uri="{FF2B5EF4-FFF2-40B4-BE49-F238E27FC236}">
                <a16:creationId xmlns:a16="http://schemas.microsoft.com/office/drawing/2014/main" id="{EE4234BE-6755-8893-86E0-EFB52D284824}"/>
              </a:ext>
            </a:extLst>
          </p:cNvPr>
          <p:cNvSpPr txBox="1"/>
          <p:nvPr/>
        </p:nvSpPr>
        <p:spPr>
          <a:xfrm>
            <a:off x="1849678" y="778701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218317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021F3B7E-58AD-3978-2886-96E5F9B17A84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3" name="Group 22">
              <a:extLst>
                <a:ext uri="{FF2B5EF4-FFF2-40B4-BE49-F238E27FC236}">
                  <a16:creationId xmlns:a16="http://schemas.microsoft.com/office/drawing/2014/main" id="{18014598-C37D-57E2-7FAD-98811CFC9420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7" name="Freeform 23">
                <a:extLst>
                  <a:ext uri="{FF2B5EF4-FFF2-40B4-BE49-F238E27FC236}">
                    <a16:creationId xmlns:a16="http://schemas.microsoft.com/office/drawing/2014/main" id="{1E6E8CA8-947A-BEE7-3B5F-2460C69369AD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4">
                <a:extLst>
                  <a:ext uri="{FF2B5EF4-FFF2-40B4-BE49-F238E27FC236}">
                    <a16:creationId xmlns:a16="http://schemas.microsoft.com/office/drawing/2014/main" id="{1E779934-18FF-6C83-2AE0-0BE6FA7542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25">
              <a:extLst>
                <a:ext uri="{FF2B5EF4-FFF2-40B4-BE49-F238E27FC236}">
                  <a16:creationId xmlns:a16="http://schemas.microsoft.com/office/drawing/2014/main" id="{A9862914-DFE5-5B90-10B9-041CB05DCE48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" name="Freeform 26">
                <a:extLst>
                  <a:ext uri="{FF2B5EF4-FFF2-40B4-BE49-F238E27FC236}">
                    <a16:creationId xmlns:a16="http://schemas.microsoft.com/office/drawing/2014/main" id="{C08D2FBE-812F-F5D3-792E-C9CD32829F37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27">
                <a:extLst>
                  <a:ext uri="{FF2B5EF4-FFF2-40B4-BE49-F238E27FC236}">
                    <a16:creationId xmlns:a16="http://schemas.microsoft.com/office/drawing/2014/main" id="{01B03813-A4CF-7A26-1407-A676CE14DC9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78">
            <a:extLst>
              <a:ext uri="{FF2B5EF4-FFF2-40B4-BE49-F238E27FC236}">
                <a16:creationId xmlns:a16="http://schemas.microsoft.com/office/drawing/2014/main" id="{533E9F56-696B-FA06-7C29-C8831059F909}"/>
              </a:ext>
            </a:extLst>
          </p:cNvPr>
          <p:cNvGrpSpPr/>
          <p:nvPr/>
        </p:nvGrpSpPr>
        <p:grpSpPr>
          <a:xfrm>
            <a:off x="411257" y="5194042"/>
            <a:ext cx="9108714" cy="2247813"/>
            <a:chOff x="0" y="0"/>
            <a:chExt cx="11222424" cy="2997084"/>
          </a:xfrm>
        </p:grpSpPr>
        <p:grpSp>
          <p:nvGrpSpPr>
            <p:cNvPr id="10" name="Group 79">
              <a:extLst>
                <a:ext uri="{FF2B5EF4-FFF2-40B4-BE49-F238E27FC236}">
                  <a16:creationId xmlns:a16="http://schemas.microsoft.com/office/drawing/2014/main" id="{F4C0DF73-5878-EA47-053F-1E00BDC1E16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4" name="Freeform 80">
                <a:extLst>
                  <a:ext uri="{FF2B5EF4-FFF2-40B4-BE49-F238E27FC236}">
                    <a16:creationId xmlns:a16="http://schemas.microsoft.com/office/drawing/2014/main" id="{BB87B7A5-BFB6-7037-F43F-2BB0673D9C1F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1">
                <a:extLst>
                  <a:ext uri="{FF2B5EF4-FFF2-40B4-BE49-F238E27FC236}">
                    <a16:creationId xmlns:a16="http://schemas.microsoft.com/office/drawing/2014/main" id="{FCEDD838-98FD-F061-4173-0C52ED01484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1" name="Group 82">
              <a:extLst>
                <a:ext uri="{FF2B5EF4-FFF2-40B4-BE49-F238E27FC236}">
                  <a16:creationId xmlns:a16="http://schemas.microsoft.com/office/drawing/2014/main" id="{4CEDDA88-ADE7-65D7-7B26-50CFB2FF3815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2" name="Freeform 83">
                <a:extLst>
                  <a:ext uri="{FF2B5EF4-FFF2-40B4-BE49-F238E27FC236}">
                    <a16:creationId xmlns:a16="http://schemas.microsoft.com/office/drawing/2014/main" id="{5BFE7B5D-DA53-CABF-B1FD-92720B1A2CAF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84">
                <a:extLst>
                  <a:ext uri="{FF2B5EF4-FFF2-40B4-BE49-F238E27FC236}">
                    <a16:creationId xmlns:a16="http://schemas.microsoft.com/office/drawing/2014/main" id="{8970539F-D86C-7085-8E69-C9F4741C83A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0E952ED-D497-9F26-1C55-9E5479CD354E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흐름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3F3B6E0-1473-3042-22B9-B4D781EB6CC9}"/>
              </a:ext>
            </a:extLst>
          </p:cNvPr>
          <p:cNvSpPr txBox="1"/>
          <p:nvPr/>
        </p:nvSpPr>
        <p:spPr>
          <a:xfrm>
            <a:off x="423449" y="6249892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가능 상태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후 접근 실행 확인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75A2AB24-2BD0-F9FC-FE51-567FFC99CB11}"/>
              </a:ext>
            </a:extLst>
          </p:cNvPr>
          <p:cNvSpPr txBox="1"/>
          <p:nvPr/>
        </p:nvSpPr>
        <p:spPr>
          <a:xfrm>
            <a:off x="555350" y="348827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방화벽에서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허용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외부에서 접근 가능 설정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자동으로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삽입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E066C116-A6F6-80D0-C317-E08D26A3BC22}"/>
              </a:ext>
            </a:extLst>
          </p:cNvPr>
          <p:cNvSpPr txBox="1"/>
          <p:nvPr/>
        </p:nvSpPr>
        <p:spPr>
          <a:xfrm>
            <a:off x="1823771" y="5304116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테스트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0" name="Group 78">
            <a:extLst>
              <a:ext uri="{FF2B5EF4-FFF2-40B4-BE49-F238E27FC236}">
                <a16:creationId xmlns:a16="http://schemas.microsoft.com/office/drawing/2014/main" id="{C0DFD409-314E-896B-ACEB-5AA2E67ABB24}"/>
              </a:ext>
            </a:extLst>
          </p:cNvPr>
          <p:cNvGrpSpPr/>
          <p:nvPr/>
        </p:nvGrpSpPr>
        <p:grpSpPr>
          <a:xfrm>
            <a:off x="437164" y="7676940"/>
            <a:ext cx="9108714" cy="2247813"/>
            <a:chOff x="0" y="0"/>
            <a:chExt cx="11222424" cy="2997084"/>
          </a:xfrm>
        </p:grpSpPr>
        <p:grpSp>
          <p:nvGrpSpPr>
            <p:cNvPr id="21" name="Group 79">
              <a:extLst>
                <a:ext uri="{FF2B5EF4-FFF2-40B4-BE49-F238E27FC236}">
                  <a16:creationId xmlns:a16="http://schemas.microsoft.com/office/drawing/2014/main" id="{8AA50C7F-84E9-42FF-28BE-9351A9FA81C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5" name="Freeform 80">
                <a:extLst>
                  <a:ext uri="{FF2B5EF4-FFF2-40B4-BE49-F238E27FC236}">
                    <a16:creationId xmlns:a16="http://schemas.microsoft.com/office/drawing/2014/main" id="{F37AC833-1D43-329C-3ED7-53092334744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1">
                <a:extLst>
                  <a:ext uri="{FF2B5EF4-FFF2-40B4-BE49-F238E27FC236}">
                    <a16:creationId xmlns:a16="http://schemas.microsoft.com/office/drawing/2014/main" id="{A2F8DDB3-ACB5-B977-0AAE-84ABCD6CFC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2" name="Group 82">
              <a:extLst>
                <a:ext uri="{FF2B5EF4-FFF2-40B4-BE49-F238E27FC236}">
                  <a16:creationId xmlns:a16="http://schemas.microsoft.com/office/drawing/2014/main" id="{D8CB6A4C-34D5-3E90-ACAF-222EF7847863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3" name="Freeform 83">
                <a:extLst>
                  <a:ext uri="{FF2B5EF4-FFF2-40B4-BE49-F238E27FC236}">
                    <a16:creationId xmlns:a16="http://schemas.microsoft.com/office/drawing/2014/main" id="{FC874EEA-2CD7-A0B9-E792-1721294596C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84">
                <a:extLst>
                  <a:ext uri="{FF2B5EF4-FFF2-40B4-BE49-F238E27FC236}">
                    <a16:creationId xmlns:a16="http://schemas.microsoft.com/office/drawing/2014/main" id="{DB6121FE-28D4-C1AA-CC82-CFE01638BA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7" name="TextBox 15">
            <a:extLst>
              <a:ext uri="{FF2B5EF4-FFF2-40B4-BE49-F238E27FC236}">
                <a16:creationId xmlns:a16="http://schemas.microsoft.com/office/drawing/2014/main" id="{100015FB-2641-47BE-CD8F-BC8235835CD1}"/>
              </a:ext>
            </a:extLst>
          </p:cNvPr>
          <p:cNvSpPr txBox="1"/>
          <p:nvPr/>
        </p:nvSpPr>
        <p:spPr>
          <a:xfrm>
            <a:off x="1849678" y="778701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66313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9E07E4-2B0C-72E2-76FF-402C196B7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64B240E7-C178-8A6A-2B97-CD9182156AC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BE4ABCA-5BAE-BCD2-ED9C-11038B8381BB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4-5.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데이터센터 구조 및 자동화 고도화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89F91747-0DAF-B1E2-3B03-A2145C55D9E8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3" name="Group 22">
              <a:extLst>
                <a:ext uri="{FF2B5EF4-FFF2-40B4-BE49-F238E27FC236}">
                  <a16:creationId xmlns:a16="http://schemas.microsoft.com/office/drawing/2014/main" id="{62A0C298-87DB-CD9F-A0F1-AE2411B8ED9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7" name="Freeform 23">
                <a:extLst>
                  <a:ext uri="{FF2B5EF4-FFF2-40B4-BE49-F238E27FC236}">
                    <a16:creationId xmlns:a16="http://schemas.microsoft.com/office/drawing/2014/main" id="{FD9FA2C7-98BF-326B-C5C6-A27CB6192DB0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4">
                <a:extLst>
                  <a:ext uri="{FF2B5EF4-FFF2-40B4-BE49-F238E27FC236}">
                    <a16:creationId xmlns:a16="http://schemas.microsoft.com/office/drawing/2014/main" id="{F95E5FD0-F432-FFCE-91CB-C361F2A7D88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25">
              <a:extLst>
                <a:ext uri="{FF2B5EF4-FFF2-40B4-BE49-F238E27FC236}">
                  <a16:creationId xmlns:a16="http://schemas.microsoft.com/office/drawing/2014/main" id="{1334907E-FF5F-7B20-5525-8C1BFBDF12D1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" name="Freeform 26">
                <a:extLst>
                  <a:ext uri="{FF2B5EF4-FFF2-40B4-BE49-F238E27FC236}">
                    <a16:creationId xmlns:a16="http://schemas.microsoft.com/office/drawing/2014/main" id="{14098F5F-68A9-A2B7-8118-172C6872A77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27">
                <a:extLst>
                  <a:ext uri="{FF2B5EF4-FFF2-40B4-BE49-F238E27FC236}">
                    <a16:creationId xmlns:a16="http://schemas.microsoft.com/office/drawing/2014/main" id="{C90722E4-8F0F-EB22-AF3C-D1F46166D79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78">
            <a:extLst>
              <a:ext uri="{FF2B5EF4-FFF2-40B4-BE49-F238E27FC236}">
                <a16:creationId xmlns:a16="http://schemas.microsoft.com/office/drawing/2014/main" id="{F89FE3EA-350D-AE09-A70B-32EEF8CED07E}"/>
              </a:ext>
            </a:extLst>
          </p:cNvPr>
          <p:cNvGrpSpPr/>
          <p:nvPr/>
        </p:nvGrpSpPr>
        <p:grpSpPr>
          <a:xfrm>
            <a:off x="411257" y="5194042"/>
            <a:ext cx="9108714" cy="2247813"/>
            <a:chOff x="0" y="0"/>
            <a:chExt cx="11222424" cy="2997084"/>
          </a:xfrm>
        </p:grpSpPr>
        <p:grpSp>
          <p:nvGrpSpPr>
            <p:cNvPr id="10" name="Group 79">
              <a:extLst>
                <a:ext uri="{FF2B5EF4-FFF2-40B4-BE49-F238E27FC236}">
                  <a16:creationId xmlns:a16="http://schemas.microsoft.com/office/drawing/2014/main" id="{F51E57D2-F571-7309-A9AD-460894B91C41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4" name="Freeform 80">
                <a:extLst>
                  <a:ext uri="{FF2B5EF4-FFF2-40B4-BE49-F238E27FC236}">
                    <a16:creationId xmlns:a16="http://schemas.microsoft.com/office/drawing/2014/main" id="{C9C7929C-0BF1-030E-FFA1-FCF7D082C60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1">
                <a:extLst>
                  <a:ext uri="{FF2B5EF4-FFF2-40B4-BE49-F238E27FC236}">
                    <a16:creationId xmlns:a16="http://schemas.microsoft.com/office/drawing/2014/main" id="{2895AEB1-ECA4-6B7C-5409-958146B6D40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1" name="Group 82">
              <a:extLst>
                <a:ext uri="{FF2B5EF4-FFF2-40B4-BE49-F238E27FC236}">
                  <a16:creationId xmlns:a16="http://schemas.microsoft.com/office/drawing/2014/main" id="{94A82141-1501-3CED-05FE-A4BE8074F9C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2" name="Freeform 83">
                <a:extLst>
                  <a:ext uri="{FF2B5EF4-FFF2-40B4-BE49-F238E27FC236}">
                    <a16:creationId xmlns:a16="http://schemas.microsoft.com/office/drawing/2014/main" id="{BA5B107F-8B11-73A3-0563-834E08AFBC3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84">
                <a:extLst>
                  <a:ext uri="{FF2B5EF4-FFF2-40B4-BE49-F238E27FC236}">
                    <a16:creationId xmlns:a16="http://schemas.microsoft.com/office/drawing/2014/main" id="{2793306D-C5A7-5AE0-FD67-82E5DCE042E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118228C-1B9C-08F1-F915-46767C614402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626103EF-E73E-EB89-290C-8B7E704FB35A}"/>
              </a:ext>
            </a:extLst>
          </p:cNvPr>
          <p:cNvSpPr txBox="1"/>
          <p:nvPr/>
        </p:nvSpPr>
        <p:spPr>
          <a:xfrm>
            <a:off x="423449" y="6249892"/>
            <a:ext cx="8976813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A6BFD13B-65A5-D6D9-C57B-47FA6AFBC536}"/>
              </a:ext>
            </a:extLst>
          </p:cNvPr>
          <p:cNvSpPr txBox="1"/>
          <p:nvPr/>
        </p:nvSpPr>
        <p:spPr>
          <a:xfrm>
            <a:off x="555350" y="348827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리눅스 서버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NIC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 이중화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A2594C50-2B3D-0430-FF46-1E9D7905DE65}"/>
              </a:ext>
            </a:extLst>
          </p:cNvPr>
          <p:cNvSpPr txBox="1"/>
          <p:nvPr/>
        </p:nvSpPr>
        <p:spPr>
          <a:xfrm>
            <a:off x="1823771" y="5304116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0" name="Group 78">
            <a:extLst>
              <a:ext uri="{FF2B5EF4-FFF2-40B4-BE49-F238E27FC236}">
                <a16:creationId xmlns:a16="http://schemas.microsoft.com/office/drawing/2014/main" id="{C24D2F4D-7D55-9745-7293-93E2C9EE751C}"/>
              </a:ext>
            </a:extLst>
          </p:cNvPr>
          <p:cNvGrpSpPr/>
          <p:nvPr/>
        </p:nvGrpSpPr>
        <p:grpSpPr>
          <a:xfrm>
            <a:off x="437164" y="7676940"/>
            <a:ext cx="9108714" cy="2247813"/>
            <a:chOff x="0" y="0"/>
            <a:chExt cx="11222424" cy="2997084"/>
          </a:xfrm>
        </p:grpSpPr>
        <p:grpSp>
          <p:nvGrpSpPr>
            <p:cNvPr id="21" name="Group 79">
              <a:extLst>
                <a:ext uri="{FF2B5EF4-FFF2-40B4-BE49-F238E27FC236}">
                  <a16:creationId xmlns:a16="http://schemas.microsoft.com/office/drawing/2014/main" id="{4F165517-2858-EB5B-477D-63F46861FBF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5" name="Freeform 80">
                <a:extLst>
                  <a:ext uri="{FF2B5EF4-FFF2-40B4-BE49-F238E27FC236}">
                    <a16:creationId xmlns:a16="http://schemas.microsoft.com/office/drawing/2014/main" id="{CAC85195-EE87-ADB5-B88A-49468B86C59F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1">
                <a:extLst>
                  <a:ext uri="{FF2B5EF4-FFF2-40B4-BE49-F238E27FC236}">
                    <a16:creationId xmlns:a16="http://schemas.microsoft.com/office/drawing/2014/main" id="{09ED8CA3-0D0F-D00E-3930-F5850C170B9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2" name="Group 82">
              <a:extLst>
                <a:ext uri="{FF2B5EF4-FFF2-40B4-BE49-F238E27FC236}">
                  <a16:creationId xmlns:a16="http://schemas.microsoft.com/office/drawing/2014/main" id="{BA8F0199-446C-135D-6A39-3E6028C1289F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3" name="Freeform 83">
                <a:extLst>
                  <a:ext uri="{FF2B5EF4-FFF2-40B4-BE49-F238E27FC236}">
                    <a16:creationId xmlns:a16="http://schemas.microsoft.com/office/drawing/2014/main" id="{3B24C651-20C3-D5CC-8419-7B75FCEA45D0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84">
                <a:extLst>
                  <a:ext uri="{FF2B5EF4-FFF2-40B4-BE49-F238E27FC236}">
                    <a16:creationId xmlns:a16="http://schemas.microsoft.com/office/drawing/2014/main" id="{999BD3E4-8C26-2FC8-3FF7-61917A1F645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7" name="TextBox 15">
            <a:extLst>
              <a:ext uri="{FF2B5EF4-FFF2-40B4-BE49-F238E27FC236}">
                <a16:creationId xmlns:a16="http://schemas.microsoft.com/office/drawing/2014/main" id="{F94730E9-7120-58F6-76EA-CD4ADCC4E689}"/>
              </a:ext>
            </a:extLst>
          </p:cNvPr>
          <p:cNvSpPr txBox="1"/>
          <p:nvPr/>
        </p:nvSpPr>
        <p:spPr>
          <a:xfrm>
            <a:off x="1849678" y="778701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6E7288D5-1C3D-D570-EDA6-CF5EAE5CA340}"/>
              </a:ext>
            </a:extLst>
          </p:cNvPr>
          <p:cNvSpPr txBox="1"/>
          <p:nvPr/>
        </p:nvSpPr>
        <p:spPr>
          <a:xfrm>
            <a:off x="300318" y="8713372"/>
            <a:ext cx="8976813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NSX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가능성 고려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18649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의견 </a:t>
            </a:r>
            <a:r>
              <a:rPr lang="en-US" altLang="ko-KR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03971" y="1130583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1877709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 smtClean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는 전국에  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서비스를 운영한다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spc="-32" dirty="0" smtClean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</a:t>
            </a:r>
            <a:r>
              <a:rPr lang="ko-KR" altLang="en-US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</a:t>
            </a:r>
            <a:r>
              <a:rPr lang="ko-KR" altLang="en-US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구축하고자 한다</a:t>
            </a:r>
            <a:r>
              <a:rPr lang="en-US" altLang="ko-KR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선정 </a:t>
            </a: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2000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휴먼 오류가 발생하고 있다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(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수동 타이핑 시에 보안 정책 누락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차단 누락 등등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 시에 다른 장비에 오류가 확산되고 오류에 대한 비용이 점차 증가하고 있다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spc="-32" dirty="0" smtClean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1-1.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1801862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712765"/>
            <a:ext cx="12192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</a:t>
            </a: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의도</a:t>
            </a:r>
            <a:endParaRPr lang="en-US" altLang="ko-KR" sz="2000" b="1" spc="-32" dirty="0" smtClean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누락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방지 및 효율성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확보하고자 한다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734300"/>
            <a:ext cx="1797171" cy="1797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방화벽 정책 누락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243705" y="3194504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미적용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차단 실패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9228"/>
            <a:ext cx="17297400" cy="95177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9100"/>
            <a:ext cx="17449800" cy="960162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 smtClean="0"/>
              <a:t>AS 1</a:t>
            </a:r>
          </a:p>
          <a:p>
            <a:pPr algn="r"/>
            <a:r>
              <a:rPr lang="en-US" altLang="ko-KR" sz="2800" b="1" dirty="0" smtClean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 smtClean="0">
                <a:solidFill>
                  <a:srgbClr val="FFC000"/>
                </a:solidFill>
              </a:rPr>
              <a:t>IPSec</a:t>
            </a:r>
            <a:r>
              <a:rPr lang="en-US" altLang="ko-KR" sz="2800" b="1" dirty="0" smtClean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190999" y="2324100"/>
            <a:ext cx="8305801" cy="19050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87402" y="4456551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143561" y="6190190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7470" y="6950758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90" y="3141970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244" y="2886191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792" y="318103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4500008" y="6215260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3726444" y="6953950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8356092" y="62543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7517892" y="6983412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 flipH="1">
            <a:off x="10972800" y="4467225"/>
            <a:ext cx="5704417" cy="0"/>
          </a:xfrm>
          <a:prstGeom prst="line">
            <a:avLst/>
          </a:prstGeom>
          <a:ln w="19050" cap="rnd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flipH="1">
            <a:off x="10972800" y="5524501"/>
            <a:ext cx="5704417" cy="0"/>
          </a:xfrm>
          <a:prstGeom prst="line">
            <a:avLst/>
          </a:prstGeom>
          <a:ln w="19050" cap="rnd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H="1">
            <a:off x="10972800" y="6463441"/>
            <a:ext cx="5704417" cy="0"/>
          </a:xfrm>
          <a:prstGeom prst="line">
            <a:avLst/>
          </a:prstGeom>
          <a:ln w="19050" cap="rnd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9220200" y="5371871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8886806" y="5371871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557035" y="5371871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46988" y="3874476"/>
            <a:ext cx="6988662" cy="441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dirty="0"/>
              <a:t>🔐</a:t>
            </a:r>
            <a:r>
              <a:rPr lang="en-US" altLang="ko-KR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744200" y="241328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 spc="-30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</a:t>
            </a:r>
            <a:r>
              <a:rPr 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000" b="1" spc="-30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효과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9200" y="5030802"/>
            <a:ext cx="6073926" cy="445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ko-KR" altLang="en-US" sz="2800" dirty="0"/>
              <a:t>⚠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실시간 이상 트래픽 탐지 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43000" y="6142272"/>
            <a:ext cx="3784058" cy="44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ko-KR" altLang="en-US" sz="2800" dirty="0"/>
              <a:t>🔁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64336" y="7288857"/>
            <a:ext cx="4626462" cy="445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ko-KR" altLang="en-US" sz="2800" dirty="0"/>
              <a:t>🧰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222759" y="3619500"/>
            <a:ext cx="5454458" cy="501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222759" y="4676775"/>
            <a:ext cx="5454458" cy="501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인적 오류 최소화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222759" y="5800726"/>
            <a:ext cx="5454458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4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241047" y="6801478"/>
            <a:ext cx="5454458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4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 리스크 완화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1-5.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B7E98AF5-B5DE-3961-332B-C7604E588702}"/>
              </a:ext>
            </a:extLst>
          </p:cNvPr>
          <p:cNvSpPr txBox="1"/>
          <p:nvPr/>
        </p:nvSpPr>
        <p:spPr>
          <a:xfrm>
            <a:off x="838200" y="248239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5C3A76D2-0A95-4BE8-9772-D6A2BA3EA82E}"/>
              </a:ext>
            </a:extLst>
          </p:cNvPr>
          <p:cNvSpPr/>
          <p:nvPr/>
        </p:nvSpPr>
        <p:spPr>
          <a:xfrm>
            <a:off x="14554200" y="7866373"/>
            <a:ext cx="3405324" cy="2158792"/>
          </a:xfrm>
          <a:custGeom>
            <a:avLst/>
            <a:gdLst/>
            <a:ahLst/>
            <a:cxnLst/>
            <a:rect l="l" t="t" r="r" b="b"/>
            <a:pathLst>
              <a:path w="3929891" h="2615164">
                <a:moveTo>
                  <a:pt x="0" y="0"/>
                </a:moveTo>
                <a:lnTo>
                  <a:pt x="3929891" y="0"/>
                </a:lnTo>
                <a:lnTo>
                  <a:pt x="3929891" y="2615164"/>
                </a:lnTo>
                <a:lnTo>
                  <a:pt x="0" y="26151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85800" y="2604052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64" y="32136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46162" y="2604052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625877" y="2628900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82401" y="2628900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36137" y="2605709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720" y="32385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82" y="32575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59149" y="58632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44097" y="58591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68071" y="58632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93243" y="6361261"/>
            <a:ext cx="2787720" cy="101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 smtClean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48372" y="6361261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 smtClean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729482" y="6358438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 smtClean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693</Words>
  <Application>Microsoft Office PowerPoint</Application>
  <PresentationFormat>사용자 지정</PresentationFormat>
  <Paragraphs>145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맑은 고딕</vt:lpstr>
      <vt:lpstr>Calibri</vt:lpstr>
      <vt:lpstr>Arial</vt:lpstr>
      <vt:lpstr>Tlab 돋움 레귤러</vt:lpstr>
      <vt:lpstr>Cabin Bold</vt:lpstr>
      <vt:lpstr>Tlab 돋움 레귤러 Bold</vt:lpstr>
      <vt:lpstr>Arita Buri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250528</cp:lastModifiedBy>
  <cp:revision>46</cp:revision>
  <dcterms:created xsi:type="dcterms:W3CDTF">2006-08-16T00:00:00Z</dcterms:created>
  <dcterms:modified xsi:type="dcterms:W3CDTF">2025-06-24T06:12:14Z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